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4"/>
  </p:notesMasterIdLst>
  <p:sldIdLst>
    <p:sldId id="256" r:id="rId2"/>
    <p:sldId id="293" r:id="rId3"/>
    <p:sldId id="309" r:id="rId4"/>
    <p:sldId id="394" r:id="rId5"/>
    <p:sldId id="395" r:id="rId6"/>
    <p:sldId id="346" r:id="rId7"/>
    <p:sldId id="316" r:id="rId8"/>
    <p:sldId id="396" r:id="rId9"/>
    <p:sldId id="397" r:id="rId10"/>
    <p:sldId id="398" r:id="rId11"/>
    <p:sldId id="348" r:id="rId12"/>
    <p:sldId id="297" r:id="rId13"/>
    <p:sldId id="399" r:id="rId14"/>
    <p:sldId id="400" r:id="rId15"/>
    <p:sldId id="401" r:id="rId16"/>
    <p:sldId id="371" r:id="rId17"/>
    <p:sldId id="317" r:id="rId18"/>
    <p:sldId id="402" r:id="rId19"/>
    <p:sldId id="403" r:id="rId20"/>
    <p:sldId id="404" r:id="rId21"/>
    <p:sldId id="349" r:id="rId22"/>
    <p:sldId id="300" r:id="rId23"/>
    <p:sldId id="405" r:id="rId24"/>
    <p:sldId id="406" r:id="rId25"/>
    <p:sldId id="407" r:id="rId26"/>
    <p:sldId id="383" r:id="rId27"/>
    <p:sldId id="320" r:id="rId28"/>
    <p:sldId id="408" r:id="rId29"/>
    <p:sldId id="409" r:id="rId30"/>
    <p:sldId id="410" r:id="rId31"/>
    <p:sldId id="353" r:id="rId32"/>
    <p:sldId id="301" r:id="rId33"/>
    <p:sldId id="411" r:id="rId34"/>
    <p:sldId id="412" r:id="rId35"/>
    <p:sldId id="413" r:id="rId36"/>
    <p:sldId id="386" r:id="rId37"/>
    <p:sldId id="325" r:id="rId38"/>
    <p:sldId id="415" r:id="rId39"/>
    <p:sldId id="416" r:id="rId40"/>
    <p:sldId id="414" r:id="rId41"/>
    <p:sldId id="352" r:id="rId42"/>
    <p:sldId id="30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2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248" autoAdjust="0"/>
  </p:normalViewPr>
  <p:slideViewPr>
    <p:cSldViewPr snapToGrid="0">
      <p:cViewPr varScale="1">
        <p:scale>
          <a:sx n="58" d="100"/>
          <a:sy n="58" d="100"/>
        </p:scale>
        <p:origin x="9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1A29-8206-4629-A384-91E881779B94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9999-29B4-4E09-8CAF-67B405018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3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98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56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2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1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821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520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85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92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85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03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6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171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74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489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220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22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25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66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49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80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350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71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130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71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22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0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7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7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2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79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8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8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575" y="2712949"/>
            <a:ext cx="6136892" cy="15861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Chut! On calcule.</a:t>
            </a:r>
            <a:br>
              <a:rPr lang="fr-FR" sz="6000" dirty="0" smtClean="0"/>
            </a:br>
            <a:r>
              <a:rPr lang="fr-FR" sz="3100" dirty="0" smtClean="0"/>
              <a:t>Niveau Collège – </a:t>
            </a:r>
            <a:r>
              <a:rPr lang="fr-FR" sz="3100" dirty="0" smtClean="0"/>
              <a:t>4ème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02487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18" y="4313539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079" y="1913534"/>
            <a:ext cx="2654729" cy="31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310884"/>
                  </p:ext>
                </p:extLst>
              </p:nvPr>
            </p:nvGraphicFramePr>
            <p:xfrm>
              <a:off x="3646583" y="2291080"/>
              <a:ext cx="7932145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3214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36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fr-FR" sz="36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36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sz="36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36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=</a:t>
                          </a:r>
                          <a14:m>
                            <m:oMath xmlns:m="http://schemas.openxmlformats.org/officeDocument/2006/math">
                              <m:r>
                                <a:rPr lang="fr-FR" sz="3600" b="1" i="0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fr-FR" sz="36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44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fr-FR" sz="48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  <a:sym typeface="Symbol" panose="05050102010706020507" pitchFamily="18" charset="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fr-FR" sz="26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310884"/>
                  </p:ext>
                </p:extLst>
              </p:nvPr>
            </p:nvGraphicFramePr>
            <p:xfrm>
              <a:off x="3646583" y="2291080"/>
              <a:ext cx="7932145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3214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227069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77" t="-267" r="-307" b="-1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3" name="Rectangle 2"/>
          <p:cNvSpPr/>
          <p:nvPr/>
        </p:nvSpPr>
        <p:spPr>
          <a:xfrm>
            <a:off x="10091451" y="2623278"/>
            <a:ext cx="771180" cy="13648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3" y="937260"/>
            <a:ext cx="3649980" cy="364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7772400" y="1600200"/>
            <a:ext cx="96012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8980806" y="1415534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banane vaut 15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2398766"/>
            <a:ext cx="1079086" cy="2316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355" y="3310865"/>
            <a:ext cx="1079086" cy="2316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728953" y="4705257"/>
            <a:ext cx="859583" cy="1845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003349" y="2328783"/>
            <a:ext cx="267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10 donc </a:t>
            </a:r>
          </a:p>
          <a:p>
            <a:r>
              <a:rPr lang="fr-FR" b="1" dirty="0" smtClean="0"/>
              <a:t>1 cerise vaut 5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80806" y="3242033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16680" y="5428525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15 + 5 x 4 = 15 + 20 = </a:t>
            </a:r>
            <a:r>
              <a:rPr lang="fr-FR" sz="2800" b="1" dirty="0" smtClean="0"/>
              <a:t>35</a:t>
            </a:r>
            <a:endParaRPr lang="fr-FR" sz="2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695" y="3665034"/>
            <a:ext cx="1116449" cy="12422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176" y="4105074"/>
            <a:ext cx="1079086" cy="23166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797698" y="4063778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qu’une cerise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110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4ème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265170"/>
            <a:ext cx="7983447" cy="2343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03070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21775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4349"/>
              </p:ext>
            </p:extLst>
          </p:nvPr>
        </p:nvGraphicFramePr>
        <p:xfrm>
          <a:off x="4851091" y="1849628"/>
          <a:ext cx="61366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– 1 – 5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– 11 + 19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41463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07908"/>
              </p:ext>
            </p:extLst>
          </p:nvPr>
        </p:nvGraphicFramePr>
        <p:xfrm>
          <a:off x="4771506" y="2610786"/>
          <a:ext cx="61366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10 – 3</a:t>
                      </a:r>
                      <a:r>
                        <a:rPr lang="fr-FR" sz="4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</a:t>
                      </a:r>
                      <a:r>
                        <a:rPr lang="fr-FR" sz="4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(4 – 3</a:t>
                      </a:r>
                      <a:r>
                        <a:rPr lang="fr-FR" sz="4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)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fr-FR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3200" b="1" dirty="0" smtClean="0">
                <a:solidFill>
                  <a:srgbClr val="00B0F0"/>
                </a:solidFill>
              </a:rPr>
              <a:t>= </a:t>
            </a:r>
            <a:r>
              <a:rPr lang="fr-FR" sz="3900" b="1" dirty="0">
                <a:solidFill>
                  <a:srgbClr val="00B0F0"/>
                </a:solidFill>
              </a:rPr>
              <a:t>1</a:t>
            </a:r>
            <a:endParaRPr lang="fr-FR" sz="3900" b="1" dirty="0" smtClean="0">
              <a:solidFill>
                <a:srgbClr val="00B0F0"/>
              </a:solidFill>
            </a:endParaRP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421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202383"/>
                  </p:ext>
                </p:extLst>
              </p:nvPr>
            </p:nvGraphicFramePr>
            <p:xfrm>
              <a:off x="4990641" y="2291080"/>
              <a:ext cx="5421805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80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40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fr-FR" sz="48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fr-FR" sz="48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  <a:sym typeface="Symbol" panose="05050102010706020507" pitchFamily="18" charset="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fr-FR" sz="26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202383"/>
                  </p:ext>
                </p:extLst>
              </p:nvPr>
            </p:nvGraphicFramePr>
            <p:xfrm>
              <a:off x="4990641" y="2291080"/>
              <a:ext cx="5421805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80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227069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12" t="-267" r="-449" b="-1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2471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60" y="911860"/>
            <a:ext cx="5016500" cy="477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20090"/>
            <a:ext cx="7997952" cy="408051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4ème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30076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61268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3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90998"/>
              </p:ext>
            </p:extLst>
          </p:nvPr>
        </p:nvGraphicFramePr>
        <p:xfrm>
          <a:off x="4851091" y="1849628"/>
          <a:ext cx="6136699" cy="300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– 1 – 5 = </a:t>
                      </a:r>
                      <a:r>
                        <a:rPr lang="fr-FR" sz="44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 6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– 11 + 19 = </a:t>
                      </a:r>
                      <a:r>
                        <a:rPr lang="fr-FR" sz="44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8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4424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79407"/>
              </p:ext>
            </p:extLst>
          </p:nvPr>
        </p:nvGraphicFramePr>
        <p:xfrm>
          <a:off x="3597639" y="1573966"/>
          <a:ext cx="8064709" cy="446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70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4209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10 – 3</a:t>
                      </a:r>
                      <a:r>
                        <a:rPr lang="fr-FR" sz="3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pour </a:t>
                      </a:r>
                      <a:r>
                        <a:rPr lang="fr-FR" sz="3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 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= 1 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10 – 3 x 1 = 10 – 3 = </a:t>
                      </a:r>
                      <a:r>
                        <a:rPr lang="fr-FR" sz="40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</a:t>
                      </a:r>
                      <a:r>
                        <a:rPr lang="fr-FR" sz="3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(4 – 3</a:t>
                      </a:r>
                      <a:r>
                        <a:rPr lang="fr-FR" sz="3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) pour </a:t>
                      </a:r>
                      <a:r>
                        <a:rPr lang="fr-FR" sz="3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 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= 1 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1 x (4 – 3 x 1) = 4 – 3 = </a:t>
                      </a:r>
                      <a:r>
                        <a:rPr lang="fr-FR" sz="40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281459"/>
            <a:ext cx="7644984" cy="1292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11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fr-FR" sz="11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11200" b="1" dirty="0" smtClean="0">
                <a:solidFill>
                  <a:srgbClr val="00B0F0"/>
                </a:solidFill>
              </a:rPr>
              <a:t>= </a:t>
            </a:r>
            <a:r>
              <a:rPr lang="fr-FR" sz="11200" b="1" dirty="0">
                <a:solidFill>
                  <a:srgbClr val="00B0F0"/>
                </a:solidFill>
              </a:rPr>
              <a:t>1</a:t>
            </a:r>
            <a:endParaRPr lang="fr-FR" sz="11200" b="1" dirty="0" smtClean="0">
              <a:solidFill>
                <a:srgbClr val="00B0F0"/>
              </a:solidFill>
            </a:endParaRP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5514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/>
              <a:t>4</a:t>
            </a:r>
            <a:r>
              <a:rPr lang="fr-FR" sz="2800" dirty="0" smtClean="0"/>
              <a:t>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911114"/>
            <a:ext cx="7820978" cy="2623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03070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22669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764063"/>
                  </p:ext>
                </p:extLst>
              </p:nvPr>
            </p:nvGraphicFramePr>
            <p:xfrm>
              <a:off x="3777521" y="2291080"/>
              <a:ext cx="7884827" cy="213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4827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44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fr-FR" sz="44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44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fr-FR" sz="44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44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fr-FR" sz="44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44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fr-FR" sz="44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fr-FR" sz="44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  <a:sym typeface="Symbol" panose="05050102010706020507" pitchFamily="18" charset="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fr-FR" sz="26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764063"/>
                  </p:ext>
                </p:extLst>
              </p:nvPr>
            </p:nvGraphicFramePr>
            <p:xfrm>
              <a:off x="3777521" y="2291080"/>
              <a:ext cx="7884827" cy="213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4827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21386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77" t="-284" r="-309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3" name="Rectangle 2"/>
          <p:cNvSpPr/>
          <p:nvPr/>
        </p:nvSpPr>
        <p:spPr>
          <a:xfrm>
            <a:off x="10499075" y="2623278"/>
            <a:ext cx="969484" cy="13317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7754069" y="855980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097337" y="610882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6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754069" y="1729423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128760" y="1334234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régime de 4 bananes vaut 4 donc </a:t>
            </a:r>
            <a:r>
              <a:rPr lang="fr-FR" b="1" dirty="0" smtClean="0"/>
              <a:t>1 banane vaut 1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774309" y="2606089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28760" y="2390266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2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019800" y="4278630"/>
            <a:ext cx="30480" cy="8115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175760" y="5135878"/>
            <a:ext cx="545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calcul à </a:t>
            </a:r>
            <a:r>
              <a:rPr lang="fr-FR" sz="2400" b="1" dirty="0"/>
              <a:t>e</a:t>
            </a:r>
            <a:r>
              <a:rPr lang="fr-FR" sz="2400" b="1" dirty="0" smtClean="0"/>
              <a:t>ffectuer : 2 + </a:t>
            </a:r>
            <a:r>
              <a:rPr lang="fr-FR" sz="2400" b="1" dirty="0"/>
              <a:t>6</a:t>
            </a:r>
            <a:r>
              <a:rPr lang="fr-FR" sz="2400" b="1" dirty="0" smtClean="0"/>
              <a:t> + 3x1 = 11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033962" y="5693646"/>
            <a:ext cx="503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+ 1 pomme + 3 bananes</a:t>
            </a:r>
            <a:endParaRPr lang="fr-FR" dirty="0"/>
          </a:p>
        </p:txBody>
      </p:sp>
      <p:pic>
        <p:nvPicPr>
          <p:cNvPr id="18" name="Image 17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28" y="491490"/>
            <a:ext cx="3622273" cy="358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Connecteur droit avec flèche 18"/>
          <p:cNvCxnSpPr/>
          <p:nvPr/>
        </p:nvCxnSpPr>
        <p:spPr>
          <a:xfrm>
            <a:off x="7774309" y="3484344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8520" y="3070118"/>
            <a:ext cx="643954" cy="82527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912309" y="3298089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que 3 bananes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6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4ème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049904"/>
            <a:ext cx="8466000" cy="26879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31010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39388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58295"/>
              </p:ext>
            </p:extLst>
          </p:nvPr>
        </p:nvGraphicFramePr>
        <p:xfrm>
          <a:off x="4851091" y="1849628"/>
          <a:ext cx="61366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30 – (– 20 )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– 12 – (+ 8 )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485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1104"/>
              </p:ext>
            </p:extLst>
          </p:nvPr>
        </p:nvGraphicFramePr>
        <p:xfrm>
          <a:off x="4771506" y="2610786"/>
          <a:ext cx="6136699" cy="275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– 3</a:t>
                      </a:r>
                      <a:r>
                        <a:rPr lang="el-G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40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fr-FR" sz="4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endParaRPr lang="fr-FR" sz="1600" i="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</a:t>
                      </a:r>
                      <a:r>
                        <a:rPr lang="el-G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² – </a:t>
                      </a:r>
                      <a:r>
                        <a:rPr lang="fr-FR" sz="4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40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+ 3</a:t>
                      </a: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el-GR" sz="35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35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solidFill>
                  <a:srgbClr val="00B0F0"/>
                </a:solidFill>
              </a:rPr>
              <a:t>= </a:t>
            </a:r>
            <a:r>
              <a:rPr lang="fr-FR" sz="3900" b="1" dirty="0" smtClean="0">
                <a:solidFill>
                  <a:srgbClr val="00B0F0"/>
                </a:solidFill>
              </a:rPr>
              <a:t>5</a:t>
            </a: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8098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885115"/>
                  </p:ext>
                </p:extLst>
              </p:nvPr>
            </p:nvGraphicFramePr>
            <p:xfrm>
              <a:off x="4990641" y="2291080"/>
              <a:ext cx="5421805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80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40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fr-FR" sz="48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fr-FR" sz="48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  <a:sym typeface="Symbol" panose="05050102010706020507" pitchFamily="18" charset="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fr-FR" sz="26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885115"/>
                  </p:ext>
                </p:extLst>
              </p:nvPr>
            </p:nvGraphicFramePr>
            <p:xfrm>
              <a:off x="4990641" y="2291080"/>
              <a:ext cx="5421805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80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227069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12" t="-267" r="-449" b="-1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2966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817880"/>
            <a:ext cx="474133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4ème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820545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1826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8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6606"/>
              </p:ext>
            </p:extLst>
          </p:nvPr>
        </p:nvGraphicFramePr>
        <p:xfrm>
          <a:off x="3882452" y="1849628"/>
          <a:ext cx="7629993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999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30 – (– 20 ) = 30 + 20 = </a:t>
                      </a:r>
                      <a:r>
                        <a:rPr lang="fr-FR" sz="44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50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– 12 – (+ 8 ) = – 12 – 8 = </a:t>
                      </a:r>
                      <a:r>
                        <a:rPr lang="fr-FR" sz="44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 20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8936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08914"/>
              </p:ext>
            </p:extLst>
          </p:nvPr>
        </p:nvGraphicFramePr>
        <p:xfrm>
          <a:off x="3687581" y="2291079"/>
          <a:ext cx="7794885" cy="361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885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615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– 3</a:t>
                      </a:r>
                      <a:r>
                        <a:rPr lang="el-G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3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pour </a:t>
                      </a:r>
                      <a:r>
                        <a:rPr lang="el-G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5 :</a:t>
                      </a:r>
                      <a:r>
                        <a:rPr lang="fr-FR" sz="3600" b="1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– 3 x 5</a:t>
                      </a:r>
                      <a:r>
                        <a:rPr lang="fr-FR" sz="3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= 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 + 4 = </a:t>
                      </a:r>
                      <a:r>
                        <a:rPr lang="fr-FR" sz="40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</a:t>
                      </a:r>
                      <a:r>
                        <a:rPr lang="fr-FR" sz="4000" b="1" i="0" u="sng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 </a:t>
                      </a:r>
                      <a:endParaRPr lang="fr-FR" sz="4000" i="0" u="sng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</a:t>
                      </a:r>
                      <a:r>
                        <a:rPr lang="el-G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² – 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+ 3 pour </a:t>
                      </a:r>
                      <a:r>
                        <a:rPr lang="el-G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5 :</a:t>
                      </a:r>
                      <a:r>
                        <a:rPr lang="fr-FR" sz="3600" b="1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5² – </a:t>
                      </a:r>
                      <a:r>
                        <a:rPr lang="fr-FR" sz="3600" b="1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x 5 + 3 = 25 – 20 +</a:t>
                      </a:r>
                      <a:r>
                        <a:rPr lang="fr-FR" sz="3600" b="1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 = </a:t>
                      </a:r>
                      <a:r>
                        <a:rPr lang="fr-FR" sz="4000" b="1" i="0" u="sng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4000" u="sng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36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el-GR" sz="35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35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solidFill>
                  <a:srgbClr val="00B0F0"/>
                </a:solidFill>
              </a:rPr>
              <a:t>= </a:t>
            </a:r>
            <a:r>
              <a:rPr lang="fr-FR" sz="3900" b="1" dirty="0" smtClean="0">
                <a:solidFill>
                  <a:srgbClr val="00B0F0"/>
                </a:solidFill>
              </a:rPr>
              <a:t>5</a:t>
            </a: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97585"/>
              </p:ext>
            </p:extLst>
          </p:nvPr>
        </p:nvGraphicFramePr>
        <p:xfrm>
          <a:off x="4851091" y="1849628"/>
          <a:ext cx="61366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– 14 + 10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– 6 + 6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413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3835704"/>
                  </p:ext>
                </p:extLst>
              </p:nvPr>
            </p:nvGraphicFramePr>
            <p:xfrm>
              <a:off x="4017365" y="2291080"/>
              <a:ext cx="7285220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85220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40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fr-FR" sz="48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8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=</m:t>
                              </m:r>
                            </m:oMath>
                          </a14:m>
                          <a:r>
                            <a:rPr lang="fr-FR" sz="48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8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𝟎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𝟐𝟎</m:t>
                                  </m:r>
                                </m:den>
                              </m:f>
                              <m:r>
                                <a:rPr lang="fr-FR" sz="48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=</m:t>
                              </m:r>
                              <m:r>
                                <a:rPr lang="fr-FR" sz="48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oMath>
                          </a14:m>
                          <a:endParaRPr lang="fr-FR" sz="48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  <a:sym typeface="Symbol" panose="05050102010706020507" pitchFamily="18" charset="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fr-FR" sz="26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3835704"/>
                  </p:ext>
                </p:extLst>
              </p:nvPr>
            </p:nvGraphicFramePr>
            <p:xfrm>
              <a:off x="4017365" y="2291080"/>
              <a:ext cx="7285220" cy="22706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85220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227069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67" t="-267" r="-334" b="-1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Rectangle 5"/>
          <p:cNvSpPr/>
          <p:nvPr/>
        </p:nvSpPr>
        <p:spPr>
          <a:xfrm>
            <a:off x="10388004" y="2623278"/>
            <a:ext cx="595813" cy="13317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0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1" y="850900"/>
            <a:ext cx="3838222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>
            <a:off x="7879080" y="131064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17942" y="1125974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10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79080" y="229108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825740" y="342392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37862" y="4757420"/>
            <a:ext cx="0" cy="6527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17942" y="2106414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fraises valent 4 donc</a:t>
            </a:r>
          </a:p>
          <a:p>
            <a:r>
              <a:rPr lang="fr-FR" b="1" dirty="0" smtClean="0"/>
              <a:t>1 fraise vaut 2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164602" y="3066395"/>
            <a:ext cx="249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pastèque entière </a:t>
            </a:r>
          </a:p>
          <a:p>
            <a:r>
              <a:rPr lang="fr-FR" dirty="0" smtClean="0"/>
              <a:t>vaut 2 donc </a:t>
            </a:r>
            <a:r>
              <a:rPr lang="fr-FR" b="1" dirty="0" smtClean="0"/>
              <a:t>1 demi pastèque vaut 1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47160" y="5560813"/>
            <a:ext cx="6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 + 10 x 2 = 1 + 20 = </a:t>
            </a:r>
            <a:r>
              <a:rPr lang="fr-FR" sz="2800" b="1" dirty="0" smtClean="0"/>
              <a:t>21</a:t>
            </a:r>
            <a:endParaRPr lang="fr-FR" sz="28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3348" y="4176485"/>
            <a:ext cx="643954" cy="825273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7879080" y="4456079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217942" y="4150359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demi pastèque et </a:t>
            </a:r>
          </a:p>
          <a:p>
            <a:r>
              <a:rPr lang="fr-FR" dirty="0" smtClean="0"/>
              <a:t>1 seule fraise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/>
              <a:t>4</a:t>
            </a:r>
            <a:r>
              <a:rPr lang="fr-FR" sz="2800" dirty="0" smtClean="0"/>
              <a:t>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23" y="2775964"/>
            <a:ext cx="4185855" cy="30152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03070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8358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62917"/>
              </p:ext>
            </p:extLst>
          </p:nvPr>
        </p:nvGraphicFramePr>
        <p:xfrm>
          <a:off x="4851091" y="1849628"/>
          <a:ext cx="61366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4 x (– 5 )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(– 2 ) x (– 6 )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41839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67537"/>
              </p:ext>
            </p:extLst>
          </p:nvPr>
        </p:nvGraphicFramePr>
        <p:xfrm>
          <a:off x="4771506" y="2610786"/>
          <a:ext cx="6136699" cy="275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8 – 3µ </a:t>
                      </a:r>
                      <a:endParaRPr lang="fr-FR" sz="1600" i="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3µ² + 2µ – 5 </a:t>
                      </a: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µ </a:t>
            </a:r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µ = </a:t>
            </a:r>
            <a:r>
              <a:rPr lang="fr-FR" sz="3900" b="1" dirty="0" smtClean="0">
                <a:solidFill>
                  <a:srgbClr val="00B0F0"/>
                </a:solidFill>
              </a:rPr>
              <a:t>- 1 </a:t>
            </a:r>
            <a:endParaRPr lang="fr-FR" sz="3900" b="1" dirty="0" smtClean="0">
              <a:solidFill>
                <a:srgbClr val="00B0F0"/>
              </a:solidFill>
            </a:endParaRP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8615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263907"/>
                  </p:ext>
                </p:extLst>
              </p:nvPr>
            </p:nvGraphicFramePr>
            <p:xfrm>
              <a:off x="3679635" y="2291080"/>
              <a:ext cx="7579604" cy="1720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9604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36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sz="4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fr-FR" sz="44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fr-FR" sz="44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fr-FR" sz="44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263907"/>
                  </p:ext>
                </p:extLst>
              </p:nvPr>
            </p:nvGraphicFramePr>
            <p:xfrm>
              <a:off x="3679635" y="2291080"/>
              <a:ext cx="7579604" cy="1720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9604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80" t="-352" r="-402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1898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7" y="762000"/>
            <a:ext cx="5172327" cy="504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7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435483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/>
              <a:t>4</a:t>
            </a:r>
            <a:r>
              <a:rPr lang="fr-FR" sz="2800" dirty="0" smtClean="0"/>
              <a:t>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12266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94318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1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78096"/>
              </p:ext>
            </p:extLst>
          </p:nvPr>
        </p:nvGraphicFramePr>
        <p:xfrm>
          <a:off x="4851091" y="1849628"/>
          <a:ext cx="6136699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4 x (– 5 ) = </a:t>
                      </a:r>
                      <a:r>
                        <a:rPr lang="fr-FR" sz="44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 20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(– 2 ) x (– 6 ) = </a:t>
                      </a:r>
                      <a:r>
                        <a:rPr lang="fr-FR" sz="44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12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223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67810"/>
              </p:ext>
            </p:extLst>
          </p:nvPr>
        </p:nvGraphicFramePr>
        <p:xfrm>
          <a:off x="3789802" y="1759348"/>
          <a:ext cx="7872546" cy="378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2546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82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8 – 3µ pour µ = - 1 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8 – 3 x (-1) = 8 + 3 = </a:t>
                      </a:r>
                      <a:r>
                        <a:rPr lang="fr-FR" sz="36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11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i="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3µ² + 2µ – 5 pour µ = - 1 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3 x (-1)² + 2 x (-1) – 5 = 3 – 2 – 5 = </a:t>
                      </a:r>
                      <a:r>
                        <a:rPr lang="fr-FR" sz="36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 4</a:t>
                      </a:r>
                      <a:endParaRPr lang="fr-FR" sz="3600" u="sng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244616"/>
            <a:ext cx="7644984" cy="170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µ </a:t>
            </a:r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µ = </a:t>
            </a:r>
            <a:r>
              <a:rPr lang="fr-FR" sz="3900" b="1" dirty="0" smtClean="0">
                <a:solidFill>
                  <a:srgbClr val="00B0F0"/>
                </a:solidFill>
              </a:rPr>
              <a:t>- 1 </a:t>
            </a:r>
            <a:endParaRPr lang="fr-FR" sz="39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40066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11361"/>
              </p:ext>
            </p:extLst>
          </p:nvPr>
        </p:nvGraphicFramePr>
        <p:xfrm>
          <a:off x="4771506" y="2895600"/>
          <a:ext cx="61366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3</a:t>
                      </a:r>
                      <a:r>
                        <a:rPr lang="fr-FR" sz="4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– 2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</a:t>
                      </a:r>
                      <a:r>
                        <a:rPr lang="fr-FR" sz="4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(12 – 4</a:t>
                      </a:r>
                      <a:r>
                        <a:rPr lang="fr-FR" sz="4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)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fr-FR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fr-FR" sz="3200" b="1" dirty="0" smtClean="0">
                <a:solidFill>
                  <a:srgbClr val="00B0F0"/>
                </a:solidFill>
              </a:rPr>
              <a:t>= </a:t>
            </a:r>
            <a:r>
              <a:rPr lang="fr-FR" sz="3900" b="1" dirty="0" smtClean="0">
                <a:solidFill>
                  <a:srgbClr val="00B0F0"/>
                </a:solidFill>
              </a:rPr>
              <a:t>0</a:t>
            </a: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5897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79635" y="2291080"/>
              <a:ext cx="7579604" cy="1720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9604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36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sz="36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fr-FR" sz="36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fr-FR" sz="3600" b="1" i="0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×</m:t>
                                  </m:r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fr-FR" sz="36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36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fr-FR" sz="36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fr-FR" sz="3600" b="1" i="1" baseline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600" b="1" i="1" baseline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  <a:sym typeface="Symbol" panose="05050102010706020507" pitchFamily="18" charset="2"/>
                                        </a:rPr>
                                        <m:t>𝟏𝟓</m:t>
                                      </m:r>
                                    </m:num>
                                    <m:den>
                                      <m:r>
                                        <a:rPr lang="fr-FR" sz="3600" b="1" i="1" baseline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  <a:sym typeface="Symbol" panose="05050102010706020507" pitchFamily="18" charset="2"/>
                                        </a:rPr>
                                        <m:t>𝟏𝟖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fr-FR" sz="3600" baseline="0" dirty="0" smtClean="0">
                                      <a:latin typeface="Calibri" panose="020F0502020204030204" pitchFamily="34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  </m:t>
                                  </m:r>
                                </m:e>
                              </m:d>
                            </m:oMath>
                          </a14:m>
                          <a:endParaRPr lang="fr-FR" sz="26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79635" y="2291080"/>
              <a:ext cx="7579604" cy="1720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9604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80" t="-352" r="-402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Rectangle 5"/>
          <p:cNvSpPr/>
          <p:nvPr/>
        </p:nvSpPr>
        <p:spPr>
          <a:xfrm>
            <a:off x="8338866" y="2485424"/>
            <a:ext cx="750050" cy="13317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8031480" y="1435685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81160" y="1112520"/>
            <a:ext cx="15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paire </a:t>
            </a:r>
            <a:r>
              <a:rPr lang="fr-FR" dirty="0" smtClean="0"/>
              <a:t>de basket vaut 10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28360" y="4937760"/>
            <a:ext cx="1524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092440" y="358140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092440" y="249936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357360" y="2145714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bonhomme </a:t>
            </a:r>
            <a:r>
              <a:rPr lang="fr-FR" dirty="0"/>
              <a:t>vaut 5 s’il est  </a:t>
            </a:r>
            <a:r>
              <a:rPr lang="fr-FR" b="1" dirty="0"/>
              <a:t>sans basket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357360" y="3238500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cornets valent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852862" y="5844540"/>
            <a:ext cx="77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Calcul à effectuer : 5 + (5+10+4) x 2 = 5 + 19 x 2 = 5 + 38 =  </a:t>
            </a:r>
            <a:r>
              <a:rPr lang="fr-FR" sz="2400" b="1" dirty="0" smtClean="0"/>
              <a:t>43</a:t>
            </a:r>
            <a:endParaRPr lang="fr-FR" sz="2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920" y="4430679"/>
            <a:ext cx="643954" cy="825273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8138160" y="461772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281160" y="4173974"/>
            <a:ext cx="224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seule basket, le bonhomme porte une paire de basket mais aussi 2 cornets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934105"/>
            <a:ext cx="4250371" cy="41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695" y="762000"/>
            <a:ext cx="7997952" cy="92202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A vous d’inventer des énigmes…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590">
            <a:off x="5573323" y="3231895"/>
            <a:ext cx="1697849" cy="1910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2112389"/>
            <a:ext cx="2198257" cy="20745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335">
            <a:off x="2962698" y="3479768"/>
            <a:ext cx="2263140" cy="22631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90" y="1907171"/>
            <a:ext cx="2189713" cy="14571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641" y="1576166"/>
            <a:ext cx="1768068" cy="178816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3971964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71069"/>
                  </p:ext>
                </p:extLst>
              </p:nvPr>
            </p:nvGraphicFramePr>
            <p:xfrm>
              <a:off x="4990641" y="2291080"/>
              <a:ext cx="5421805" cy="2286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80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1720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4000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a:t>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fr-FR" sz="4800" b="1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4800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800" b="1" i="1" baseline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fr-FR" sz="48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  <a:sym typeface="Symbol" panose="05050102010706020507" pitchFamily="18" charset="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fr-FR" sz="2600" baseline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71069"/>
                  </p:ext>
                </p:extLst>
              </p:nvPr>
            </p:nvGraphicFramePr>
            <p:xfrm>
              <a:off x="4990641" y="2291080"/>
              <a:ext cx="5421805" cy="2286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805">
                      <a:extLst>
                        <a:ext uri="{9D8B030D-6E8A-4147-A177-3AD203B41FA5}">
                          <a16:colId xmlns:a16="http://schemas.microsoft.com/office/drawing/2014/main" val="2541010829"/>
                        </a:ext>
                      </a:extLst>
                    </a:gridCol>
                  </a:tblGrid>
                  <a:tr h="228695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12" t="-266" r="-449" b="-1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69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re 1"/>
          <p:cNvSpPr txBox="1">
            <a:spLocks/>
          </p:cNvSpPr>
          <p:nvPr/>
        </p:nvSpPr>
        <p:spPr>
          <a:xfrm>
            <a:off x="4017364" y="641223"/>
            <a:ext cx="7644984" cy="198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Calculer.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7938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95250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/>
              <a:t>4</a:t>
            </a:r>
            <a:r>
              <a:rPr lang="fr-FR" sz="2800" dirty="0" smtClean="0"/>
              <a:t>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4800" b="1" dirty="0" smtClean="0"/>
              <a:t>CORRECTION</a:t>
            </a:r>
            <a:endParaRPr lang="fr-FR" sz="48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19060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1826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9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19780"/>
              </p:ext>
            </p:extLst>
          </p:nvPr>
        </p:nvGraphicFramePr>
        <p:xfrm>
          <a:off x="4851091" y="1849628"/>
          <a:ext cx="6136699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699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A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– 14 + 10  = </a:t>
                      </a:r>
                      <a:r>
                        <a:rPr lang="fr-FR" sz="40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 4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B = – 6 + 6 = </a:t>
                      </a:r>
                      <a:r>
                        <a:rPr lang="fr-FR" sz="40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0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450697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00B0F0"/>
                </a:solidFill>
              </a:rPr>
              <a:t>Calculer</a:t>
            </a:r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7818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52883"/>
              </p:ext>
            </p:extLst>
          </p:nvPr>
        </p:nvGraphicFramePr>
        <p:xfrm>
          <a:off x="4332923" y="1738829"/>
          <a:ext cx="666400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4002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2752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3</a:t>
                      </a:r>
                      <a:r>
                        <a:rPr lang="fr-FR" sz="2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– 2 pour </a:t>
                      </a:r>
                      <a:r>
                        <a:rPr lang="fr-FR" sz="2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= 0 :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= 3 x 0 – 2 = 0 – 2 = </a:t>
                      </a:r>
                      <a:r>
                        <a:rPr lang="fr-FR" sz="40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– 2</a:t>
                      </a:r>
                      <a:r>
                        <a:rPr lang="fr-FR" sz="4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</a:t>
                      </a:r>
                      <a:r>
                        <a:rPr lang="fr-FR" sz="2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(12 – 4</a:t>
                      </a:r>
                      <a:r>
                        <a:rPr lang="fr-FR" sz="2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) pour </a:t>
                      </a:r>
                      <a:r>
                        <a:rPr lang="fr-FR" sz="2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 </a:t>
                      </a: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= 0 :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D = 0 x</a:t>
                      </a:r>
                      <a:r>
                        <a:rPr lang="fr-FR" sz="2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FR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(12 – 4 x 0) = </a:t>
                      </a:r>
                      <a:r>
                        <a:rPr lang="fr-FR" sz="40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2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017364" y="641224"/>
            <a:ext cx="7644984" cy="1551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Calculer les expressions suivantes pour </a:t>
            </a:r>
          </a:p>
          <a:p>
            <a:pPr algn="ctr"/>
            <a:r>
              <a:rPr lang="fr-FR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fr-FR" sz="3200" b="1" dirty="0" smtClean="0">
                <a:solidFill>
                  <a:srgbClr val="00B0F0"/>
                </a:solidFill>
              </a:rPr>
              <a:t>= </a:t>
            </a:r>
            <a:r>
              <a:rPr lang="fr-FR" sz="3900" b="1" dirty="0" smtClean="0">
                <a:solidFill>
                  <a:srgbClr val="00B0F0"/>
                </a:solidFill>
              </a:rPr>
              <a:t>0</a:t>
            </a:r>
          </a:p>
          <a:p>
            <a:pPr algn="ctr"/>
            <a:endParaRPr lang="fr-FR" sz="32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2700" dirty="0" smtClean="0"/>
              <a:t>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7490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1134</TotalTime>
  <Words>1126</Words>
  <Application>Microsoft Office PowerPoint</Application>
  <PresentationFormat>Grand écran</PresentationFormat>
  <Paragraphs>191</Paragraphs>
  <Slides>42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Calibri</vt:lpstr>
      <vt:lpstr>Cambria Math</vt:lpstr>
      <vt:lpstr>Corbel</vt:lpstr>
      <vt:lpstr>Symbol</vt:lpstr>
      <vt:lpstr>Times New Roman</vt:lpstr>
      <vt:lpstr>Wingdings 2</vt:lpstr>
      <vt:lpstr>Cadre</vt:lpstr>
      <vt:lpstr>Chut! On calcule. Niveau Collège – 4ème </vt:lpstr>
      <vt:lpstr>Chut! On calcule. Niveau Collège – 4ème Lundi 15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4ème Lundi 15 mars 2021   CORRECTION</vt:lpstr>
      <vt:lpstr>Présentation PowerPoint</vt:lpstr>
      <vt:lpstr>Présentation PowerPoint</vt:lpstr>
      <vt:lpstr>Présentation PowerPoint</vt:lpstr>
      <vt:lpstr>Présentation PowerPoint</vt:lpstr>
      <vt:lpstr>Chut! On calcule. Niveau Collège – 4ème Mardi 16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4ème Mardi 16 mars 2021   CORRECTION</vt:lpstr>
      <vt:lpstr>Présentation PowerPoint</vt:lpstr>
      <vt:lpstr>Présentation PowerPoint</vt:lpstr>
      <vt:lpstr>Présentation PowerPoint</vt:lpstr>
      <vt:lpstr>Présentation PowerPoint</vt:lpstr>
      <vt:lpstr>Chut! On calcule. Niveau Collège – 4ème Jeudi 18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4ème Jeudi 18 mars 2021    CORRECTION</vt:lpstr>
      <vt:lpstr>Présentation PowerPoint</vt:lpstr>
      <vt:lpstr>Présentation PowerPoint</vt:lpstr>
      <vt:lpstr>Présentation PowerPoint</vt:lpstr>
      <vt:lpstr>Présentation PowerPoint</vt:lpstr>
      <vt:lpstr>Chut! On calcule. Niveau Collège – 4ème Vendredi 19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4ème Vendredi 19 mars 2021   CORRECTION</vt:lpstr>
      <vt:lpstr>Présentation PowerPoint</vt:lpstr>
      <vt:lpstr>Présentation PowerPoint</vt:lpstr>
      <vt:lpstr>Présentation PowerPoint</vt:lpstr>
      <vt:lpstr>Présentation PowerPoint</vt:lpstr>
      <vt:lpstr>A vous d’inventer des énigmes…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Collège Paul Eluard – Cysoing Lundi 26 novembre 2018</dc:title>
  <dc:creator>utilisateur</dc:creator>
  <cp:lastModifiedBy>Franck Verdier</cp:lastModifiedBy>
  <cp:revision>247</cp:revision>
  <dcterms:created xsi:type="dcterms:W3CDTF">2018-10-10T14:17:01Z</dcterms:created>
  <dcterms:modified xsi:type="dcterms:W3CDTF">2021-02-12T18:24:54Z</dcterms:modified>
</cp:coreProperties>
</file>